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8" r:id="rId2"/>
    <p:sldId id="335" r:id="rId3"/>
    <p:sldId id="383" r:id="rId4"/>
    <p:sldId id="388" r:id="rId5"/>
    <p:sldId id="391" r:id="rId6"/>
    <p:sldId id="397" r:id="rId7"/>
    <p:sldId id="396" r:id="rId8"/>
    <p:sldId id="398" r:id="rId9"/>
    <p:sldId id="394" r:id="rId10"/>
    <p:sldId id="399" r:id="rId11"/>
    <p:sldId id="401" r:id="rId12"/>
    <p:sldId id="402" r:id="rId13"/>
    <p:sldId id="400" r:id="rId14"/>
    <p:sldId id="393" r:id="rId15"/>
    <p:sldId id="395" r:id="rId16"/>
    <p:sldId id="403" r:id="rId17"/>
    <p:sldId id="378" r:id="rId18"/>
  </p:sldIdLst>
  <p:sldSz cx="9144000" cy="5143500" type="screen16x9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aljaard, Monica" initials="MT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F2683"/>
    <a:srgbClr val="F6AC41"/>
    <a:srgbClr val="DE3B3C"/>
    <a:srgbClr val="ABC61F"/>
    <a:srgbClr val="1573BD"/>
    <a:srgbClr val="807F83"/>
    <a:srgbClr val="3C1B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61" autoAdjust="0"/>
    <p:restoredTop sz="94737"/>
  </p:normalViewPr>
  <p:slideViewPr>
    <p:cSldViewPr snapToGrid="0" snapToObjects="1">
      <p:cViewPr>
        <p:scale>
          <a:sx n="100" d="100"/>
          <a:sy n="100" d="100"/>
        </p:scale>
        <p:origin x="1504" y="664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5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21" Type="http://schemas.openxmlformats.org/officeDocument/2006/relationships/commentAuthors" Target="commentAuthors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CD306DB-A0C7-44BC-9520-D69A847C898A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250877E-A1F9-420B-B9F4-5932F8175E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4632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875C2C6-DD06-48DA-ACD9-2A55F4792073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64C9871-8ED6-4804-9AB6-2CC48DDA4E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6592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396258-C8E5-4890-8EAC-5A1F6D936C0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7313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8400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3488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buSzPct val="75000"/>
              <a:defRPr/>
            </a:pPr>
            <a:endParaRPr lang="en-US" b="0" dirty="0" smtClean="0">
              <a:latin typeface="Arial"/>
              <a:cs typeface="Arial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8817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829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5894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39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6380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482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7154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7154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5894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5894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4562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7501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9170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764F4-E99E-4E45-810A-2EBA012CA3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589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B4141-C6DA-4DD6-A835-377B8386F831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346B7-C69A-4347-BA7B-71480B80CC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366E0-4426-4D75-B87E-EC68E4919D4E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D7BC3-7AB6-46BB-A8C9-48E6A49B46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C10CA-E190-4D27-9738-E18540604CB3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E8B92-D826-4791-A55D-67FA99CFA4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5AD34-FBCB-4D76-A558-95E560597E10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1A8AA-038B-47D0-82C7-E8D4BF9760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52887-1CF2-4112-B65A-3B8529ACB878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A8896-7F23-4072-92CA-E79A75681A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166BC-66C8-4927-944B-74DFCEC0D104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A69F9-50B2-4780-B348-CC80A2225C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92638-6E16-4D10-BAC6-C67456A4A6B5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20A72-F55B-4C90-85EF-0C69F80436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E2C38-DA31-449D-A32D-EA8F9AE2A592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0A94C-8007-4015-8708-F8B8141A1B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644B7-EADB-4BBA-9FE0-6FD9550A0168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DED18-05C4-4BE2-9B20-8CD8712303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5E21C-B0C3-4911-A628-7857F08E2E9B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3F140-94C6-42C2-8288-E880A488AE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AA7B5-7078-4075-9CAB-BD0D8ED10779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4596E-E030-45FE-B836-C87C2DD4A4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CB3BD3C-FD19-4905-B013-6234E9ADFCFD}" type="datetimeFigureOut">
              <a:rPr lang="en-US"/>
              <a:pPr>
                <a:defRPr/>
              </a:pPr>
              <a:t>5/21/18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91C4B7-8909-4866-9F73-D9CD90404D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792"/>
            <a:ext cx="9221234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309152" y="429817"/>
            <a:ext cx="8580851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3C1B71"/>
                </a:solidFill>
                <a:ea typeface="Arial Unicode MS" pitchFamily="34" charset="-128"/>
                <a:cs typeface="Arial Unicode MS" pitchFamily="34" charset="-128"/>
              </a:rPr>
              <a:t>Ethical design and conduct of pragmatic trials: The NUTRIREA-2 trial</a:t>
            </a:r>
            <a:endParaRPr lang="en-US" sz="2800" dirty="0">
              <a:solidFill>
                <a:srgbClr val="3C1B71"/>
              </a:solidFill>
              <a:ea typeface="Arial Unicode MS" pitchFamily="34" charset="-128"/>
              <a:cs typeface="Arial Unicode MS" pitchFamily="34" charset="-128"/>
            </a:endParaRPr>
          </a:p>
          <a:p>
            <a:endParaRPr lang="en-US" sz="2800" dirty="0">
              <a:solidFill>
                <a:srgbClr val="3C1B71"/>
              </a:solidFill>
              <a:ea typeface="Arial Unicode MS" pitchFamily="34" charset="-128"/>
              <a:cs typeface="Arial Unicode MS" pitchFamily="34" charset="-128"/>
            </a:endParaRPr>
          </a:p>
          <a:p>
            <a:endParaRPr lang="en-US" sz="2800" dirty="0">
              <a:solidFill>
                <a:srgbClr val="3C1B71"/>
              </a:solidFill>
              <a:ea typeface="Arial Unicode MS" pitchFamily="34" charset="-128"/>
              <a:cs typeface="Arial Unicode MS" pitchFamily="34" charset="-128"/>
            </a:endParaRPr>
          </a:p>
          <a:p>
            <a:r>
              <a:rPr lang="en-US" sz="2800" dirty="0">
                <a:solidFill>
                  <a:srgbClr val="3C1B71"/>
                </a:solidFill>
                <a:ea typeface="Arial Unicode MS" pitchFamily="34" charset="-128"/>
                <a:cs typeface="Arial Unicode MS" pitchFamily="34" charset="-128"/>
              </a:rPr>
              <a:t>Cory Goldstein</a:t>
            </a:r>
          </a:p>
          <a:p>
            <a:endParaRPr lang="en-US" sz="2800" dirty="0">
              <a:solidFill>
                <a:srgbClr val="3C1B71"/>
              </a:solidFill>
              <a:ea typeface="Arial Unicode MS" pitchFamily="34" charset="-128"/>
              <a:cs typeface="Arial Unicode MS" pitchFamily="34" charset="-128"/>
            </a:endParaRPr>
          </a:p>
          <a:p>
            <a:endParaRPr lang="en-US" sz="2800" dirty="0">
              <a:solidFill>
                <a:srgbClr val="3C1B71"/>
              </a:solidFill>
              <a:ea typeface="Arial Unicode MS" pitchFamily="34" charset="-128"/>
              <a:cs typeface="Arial Unicode MS" pitchFamily="34" charset="-128"/>
            </a:endParaRPr>
          </a:p>
          <a:p>
            <a:endParaRPr lang="en-US" sz="2800" dirty="0">
              <a:solidFill>
                <a:srgbClr val="3C1B71"/>
              </a:solidFill>
              <a:ea typeface="Arial Unicode MS" pitchFamily="34" charset="-128"/>
              <a:cs typeface="Arial Unicode MS" pitchFamily="34" charset="-128"/>
            </a:endParaRPr>
          </a:p>
          <a:p>
            <a:r>
              <a:rPr lang="en-US" sz="2800" dirty="0">
                <a:solidFill>
                  <a:srgbClr val="3C1B71"/>
                </a:solidFill>
                <a:ea typeface="Arial Unicode MS" pitchFamily="34" charset="-128"/>
                <a:cs typeface="Arial Unicode MS" pitchFamily="34" charset="-128"/>
              </a:rPr>
              <a:t>@</a:t>
            </a:r>
            <a:r>
              <a:rPr lang="en-US" sz="2800" dirty="0" err="1">
                <a:solidFill>
                  <a:srgbClr val="3C1B71"/>
                </a:solidFill>
                <a:ea typeface="Arial Unicode MS" pitchFamily="34" charset="-128"/>
                <a:cs typeface="Arial Unicode MS" pitchFamily="34" charset="-128"/>
              </a:rPr>
              <a:t>coryegoldstein</a:t>
            </a:r>
            <a:endParaRPr lang="en-US" sz="2800" dirty="0">
              <a:solidFill>
                <a:srgbClr val="3C1B71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5700716" y="4726781"/>
            <a:ext cx="31892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>
                <a:solidFill>
                  <a:srgbClr val="4F2683"/>
                </a:solidFill>
              </a:rPr>
              <a:t>Department Here</a:t>
            </a:r>
          </a:p>
        </p:txBody>
      </p:sp>
      <p:pic>
        <p:nvPicPr>
          <p:cNvPr id="6" name="Picture 6" descr="RIP_Tag_RGB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11629" y="4053742"/>
            <a:ext cx="2198687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368x410xtwitter-15nov14-cut.jpg.pagespeed.ic.XPs840p3tS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813" y="3878900"/>
            <a:ext cx="468577" cy="521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8" y="429816"/>
            <a:ext cx="8005762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 smtClean="0">
                <a:solidFill>
                  <a:srgbClr val="3B1B70"/>
                </a:solidFill>
                <a:latin typeface="Arial"/>
                <a:cs typeface="Arial Unicode MS"/>
              </a:rPr>
              <a:t>Intervention/ comparator</a:t>
            </a:r>
            <a:endParaRPr lang="en-US" sz="3200" b="1" dirty="0">
              <a:solidFill>
                <a:srgbClr val="3B1B70"/>
              </a:solidFill>
              <a:latin typeface="Arial"/>
              <a:cs typeface="Arial Unicode MS"/>
            </a:endParaRPr>
          </a:p>
          <a:p>
            <a:pPr fontAlgn="auto">
              <a:spcBef>
                <a:spcPts val="0"/>
              </a:spcBef>
              <a:spcAft>
                <a:spcPts val="1200"/>
              </a:spcAft>
              <a:buSzPct val="75000"/>
              <a:defRPr/>
            </a:pPr>
            <a:r>
              <a:rPr lang="en-US" sz="2200" b="1" dirty="0">
                <a:latin typeface="Arial"/>
                <a:cs typeface="Arial"/>
              </a:rPr>
              <a:t>Do study benefits outweigh the harms </a:t>
            </a:r>
            <a:r>
              <a:rPr lang="en-US" sz="2200" b="1" dirty="0" smtClean="0">
                <a:latin typeface="Arial"/>
                <a:cs typeface="Arial"/>
              </a:rPr>
              <a:t>within </a:t>
            </a:r>
            <a:r>
              <a:rPr lang="en-US" sz="2200" b="1" dirty="0">
                <a:latin typeface="Arial"/>
                <a:cs typeface="Arial"/>
              </a:rPr>
              <a:t>this trial?</a:t>
            </a: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 charset="0"/>
              <a:buChar char="•"/>
              <a:defRPr/>
            </a:pPr>
            <a:r>
              <a:rPr lang="en-US" sz="2000" dirty="0">
                <a:latin typeface="Arial"/>
                <a:cs typeface="Arial"/>
              </a:rPr>
              <a:t>Clinical equipoise: </a:t>
            </a:r>
            <a:r>
              <a:rPr lang="en-US" sz="2000" dirty="0" smtClean="0">
                <a:latin typeface="Arial"/>
                <a:cs typeface="Arial"/>
              </a:rPr>
              <a:t>an </a:t>
            </a:r>
            <a:r>
              <a:rPr lang="en-US" sz="2000" dirty="0">
                <a:latin typeface="Arial"/>
                <a:cs typeface="Arial"/>
              </a:rPr>
              <a:t>honest professional disagreement in the relevant expert community about the comparative merits of the trial’s </a:t>
            </a:r>
            <a:r>
              <a:rPr lang="en-US" sz="2000" dirty="0" smtClean="0">
                <a:latin typeface="Arial"/>
                <a:cs typeface="Arial"/>
              </a:rPr>
              <a:t>arms</a:t>
            </a:r>
            <a:endParaRPr lang="en-US" sz="2000" dirty="0">
              <a:latin typeface="Arial"/>
              <a:cs typeface="Arial"/>
            </a:endParaRP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>
                <a:latin typeface="Arial"/>
                <a:cs typeface="Arial"/>
              </a:rPr>
              <a:t>Is clinical equipoise about variations in </a:t>
            </a:r>
            <a:r>
              <a:rPr lang="en-CA" sz="2000" dirty="0" smtClean="0">
                <a:latin typeface="Arial"/>
                <a:cs typeface="Arial"/>
              </a:rPr>
              <a:t>practice or </a:t>
            </a:r>
            <a:r>
              <a:rPr lang="en-CA" sz="2000" dirty="0">
                <a:latin typeface="Arial"/>
                <a:cs typeface="Arial"/>
              </a:rPr>
              <a:t>c</a:t>
            </a:r>
            <a:r>
              <a:rPr lang="en-CA" sz="2000" dirty="0" smtClean="0">
                <a:latin typeface="Arial"/>
                <a:cs typeface="Arial"/>
              </a:rPr>
              <a:t>onflicting </a:t>
            </a:r>
            <a:r>
              <a:rPr lang="en-CA" sz="2000" dirty="0">
                <a:latin typeface="Arial"/>
                <a:cs typeface="Arial"/>
              </a:rPr>
              <a:t>evidence?</a:t>
            </a: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>
                <a:latin typeface="Arial"/>
                <a:cs typeface="Arial"/>
              </a:rPr>
              <a:t>Does a state of clinical equipoise exist in the trial</a:t>
            </a:r>
            <a:r>
              <a:rPr lang="en-CA" sz="2000" dirty="0" smtClean="0">
                <a:latin typeface="Arial"/>
                <a:cs typeface="Arial"/>
              </a:rPr>
              <a:t>?</a:t>
            </a:r>
            <a:endParaRPr lang="en-CA" sz="2000" dirty="0">
              <a:latin typeface="Arial"/>
              <a:cs typeface="Arial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>
                <a:solidFill>
                  <a:schemeClr val="bg1"/>
                </a:solidFill>
              </a:rPr>
              <a:t>The NUTRIREA-2 trial</a:t>
            </a:r>
            <a:endParaRPr lang="en-C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2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8" y="429816"/>
            <a:ext cx="8005762" cy="298543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 smtClean="0">
                <a:solidFill>
                  <a:srgbClr val="3B1B70"/>
                </a:solidFill>
                <a:latin typeface="Arial"/>
                <a:cs typeface="Arial Unicode MS"/>
              </a:rPr>
              <a:t>Intervention/ comparator</a:t>
            </a:r>
          </a:p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endParaRPr lang="en-US" sz="3200" b="1" dirty="0">
              <a:solidFill>
                <a:srgbClr val="3B1B70"/>
              </a:solidFill>
              <a:latin typeface="Arial"/>
              <a:cs typeface="Arial Unicode MS"/>
            </a:endParaRPr>
          </a:p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endParaRPr lang="en-US" sz="3200" b="1" dirty="0" smtClean="0">
              <a:solidFill>
                <a:srgbClr val="3B1B70"/>
              </a:solidFill>
              <a:latin typeface="Arial"/>
              <a:cs typeface="Arial Unicode MS"/>
            </a:endParaRPr>
          </a:p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endParaRPr lang="en-US" sz="3200" b="1" dirty="0" smtClean="0">
              <a:solidFill>
                <a:srgbClr val="3B1B70"/>
              </a:solidFill>
              <a:latin typeface="Arial"/>
              <a:cs typeface="Arial Unicode MS"/>
            </a:endParaRP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Font typeface="Arial" charset="0"/>
              <a:buChar char="•"/>
              <a:defRPr/>
            </a:pPr>
            <a:r>
              <a:rPr lang="en-CA" sz="2000" dirty="0" smtClean="0">
                <a:latin typeface="Arial"/>
                <a:cs typeface="Arial"/>
              </a:rPr>
              <a:t>Both EN and PN are routinely used outside the trial</a:t>
            </a:r>
            <a:endParaRPr lang="en-CA" sz="2000" dirty="0">
              <a:latin typeface="Arial"/>
              <a:cs typeface="Arial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>
                <a:solidFill>
                  <a:schemeClr val="bg1"/>
                </a:solidFill>
              </a:rPr>
              <a:t>The NUTRIREA-2 trial</a:t>
            </a:r>
            <a:endParaRPr lang="en-CA" dirty="0">
              <a:solidFill>
                <a:schemeClr val="bg1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310063"/>
              </p:ext>
            </p:extLst>
          </p:nvPr>
        </p:nvGraphicFramePr>
        <p:xfrm>
          <a:off x="414338" y="1046920"/>
          <a:ext cx="8005764" cy="171927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334949"/>
                <a:gridCol w="1333639"/>
                <a:gridCol w="1334294"/>
                <a:gridCol w="1334294"/>
                <a:gridCol w="1334294"/>
                <a:gridCol w="1334294"/>
              </a:tblGrid>
              <a:tr h="25729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Very Explanatory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Very Pragmatic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729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2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Descriptive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Normative</a:t>
                      </a:r>
                      <a:endParaRPr lang="en-US" sz="2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Descriptive</a:t>
                      </a:r>
                    </a:p>
                  </a:txBody>
                  <a:tcPr marL="51435" marR="51435" marT="0" marB="0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</a:t>
                      </a:r>
                    </a:p>
                  </a:txBody>
                  <a:tcPr marL="51435" marR="51435" marT="0" marB="0"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14194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E. How widely available outside the trial are the interventions?</a:t>
                      </a:r>
                      <a:endParaRPr lang="en-US" sz="12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None available outside of trial, control is placebo</a:t>
                      </a:r>
                      <a:endParaRPr lang="en-US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Vulnerable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populations may be </a:t>
                      </a:r>
                      <a:r>
                        <a:rPr lang="en-US" sz="1200" dirty="0" smtClean="0">
                          <a:effectLst/>
                        </a:rPr>
                        <a:t>over-represented</a:t>
                      </a:r>
                      <a:endParaRPr lang="en-US" sz="1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Study interventions </a:t>
                      </a:r>
                      <a:r>
                        <a:rPr lang="en-US" sz="1200" dirty="0" smtClean="0">
                          <a:effectLst/>
                        </a:rPr>
                        <a:t>are in routine use outside </a:t>
                      </a:r>
                      <a:r>
                        <a:rPr lang="en-US" sz="1200" dirty="0">
                          <a:effectLst/>
                        </a:rPr>
                        <a:t>the trial</a:t>
                      </a:r>
                      <a:endParaRPr lang="en-US" sz="1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Need to consider health</a:t>
                      </a:r>
                      <a:r>
                        <a:rPr lang="en-US" sz="1200" baseline="0" dirty="0" smtClean="0">
                          <a:effectLst/>
                        </a:rPr>
                        <a:t> provider adherence to allocated intervention(s)</a:t>
                      </a:r>
                      <a:endParaRPr lang="en-US" sz="1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3531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8" y="429816"/>
            <a:ext cx="8005762" cy="37240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 smtClean="0">
                <a:solidFill>
                  <a:srgbClr val="3B1B70"/>
                </a:solidFill>
                <a:latin typeface="Arial"/>
                <a:cs typeface="Arial Unicode MS"/>
              </a:rPr>
              <a:t>Intervention/ comparator</a:t>
            </a:r>
            <a:endParaRPr lang="en-US" sz="3200" b="1" dirty="0">
              <a:solidFill>
                <a:srgbClr val="3B1B70"/>
              </a:solidFill>
              <a:latin typeface="Arial"/>
              <a:cs typeface="Arial Unicode MS"/>
            </a:endParaRPr>
          </a:p>
          <a:p>
            <a:pPr marL="0" lvl="1" fontAlgn="auto">
              <a:spcBef>
                <a:spcPts val="0"/>
              </a:spcBef>
              <a:spcAft>
                <a:spcPts val="1200"/>
              </a:spcAft>
              <a:buSzPct val="75000"/>
              <a:defRPr/>
            </a:pPr>
            <a:r>
              <a:rPr lang="en-CA" sz="2200" b="1" dirty="0">
                <a:latin typeface="Arial"/>
                <a:cs typeface="Arial"/>
              </a:rPr>
              <a:t>Should physicians have the opportunity to </a:t>
            </a:r>
            <a:r>
              <a:rPr lang="en-CA" altLang="en-US" sz="2200" b="1" dirty="0" smtClean="0">
                <a:latin typeface="Arial"/>
                <a:cs typeface="Arial"/>
              </a:rPr>
              <a:t>opt-out patients from the allocated intervention?</a:t>
            </a:r>
            <a:endParaRPr lang="en-CA" altLang="en-US" sz="2200" b="1" dirty="0">
              <a:latin typeface="Arial"/>
              <a:cs typeface="Arial"/>
            </a:endParaRP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 charset="0"/>
              <a:buChar char="•"/>
              <a:defRPr/>
            </a:pPr>
            <a:r>
              <a:rPr lang="en-US" sz="2000" dirty="0" smtClean="0">
                <a:latin typeface="Arial"/>
                <a:cs typeface="Arial"/>
              </a:rPr>
              <a:t>Decisions about the continued need for, and optimal route of nutritional support are made by the patient’s physician</a:t>
            </a: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 charset="0"/>
              <a:buChar char="•"/>
              <a:defRPr/>
            </a:pPr>
            <a:r>
              <a:rPr lang="en-US" sz="2000" dirty="0">
                <a:latin typeface="Arial"/>
                <a:cs typeface="Arial"/>
              </a:rPr>
              <a:t>D</a:t>
            </a:r>
            <a:r>
              <a:rPr lang="en-US" sz="2000" dirty="0" smtClean="0">
                <a:latin typeface="Arial"/>
                <a:cs typeface="Arial"/>
              </a:rPr>
              <a:t>oes increasing physician autonomy undermine randomization and decrease the ability to detect an effect in this trial?</a:t>
            </a: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 smtClean="0">
                <a:latin typeface="Arial"/>
                <a:cs typeface="Arial"/>
              </a:rPr>
              <a:t>How might protecting patients in this way undermine </a:t>
            </a:r>
            <a:r>
              <a:rPr lang="en-CA" sz="2000" dirty="0">
                <a:latin typeface="Arial"/>
                <a:cs typeface="Arial"/>
              </a:rPr>
              <a:t>the social value derived from conducting the trial?</a:t>
            </a: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>
                <a:solidFill>
                  <a:schemeClr val="bg1"/>
                </a:solidFill>
              </a:rPr>
              <a:t>The NUTRIREA-2 trial</a:t>
            </a:r>
            <a:endParaRPr lang="en-C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90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8" y="429816"/>
            <a:ext cx="8005762" cy="375487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 smtClean="0">
                <a:solidFill>
                  <a:srgbClr val="3B1B70"/>
                </a:solidFill>
                <a:latin typeface="Arial"/>
                <a:cs typeface="Arial Unicode MS"/>
              </a:rPr>
              <a:t>Outcome</a:t>
            </a:r>
          </a:p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endParaRPr lang="en-US" sz="3200" b="1" dirty="0">
              <a:solidFill>
                <a:srgbClr val="3B1B70"/>
              </a:solidFill>
              <a:latin typeface="Arial"/>
              <a:cs typeface="Arial Unicode MS"/>
            </a:endParaRPr>
          </a:p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endParaRPr lang="en-US" sz="3200" b="1" dirty="0" smtClean="0">
              <a:solidFill>
                <a:srgbClr val="3B1B70"/>
              </a:solidFill>
              <a:latin typeface="Arial"/>
              <a:cs typeface="Arial Unicode MS"/>
            </a:endParaRPr>
          </a:p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endParaRPr lang="en-US" sz="3200" b="1" dirty="0">
              <a:solidFill>
                <a:srgbClr val="3B1B70"/>
              </a:solidFill>
              <a:latin typeface="Arial"/>
              <a:cs typeface="Arial Unicode MS"/>
            </a:endParaRP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 smtClean="0">
                <a:latin typeface="Arial"/>
                <a:cs typeface="Arial"/>
              </a:rPr>
              <a:t>Target population: patients</a:t>
            </a: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 smtClean="0">
                <a:latin typeface="Arial"/>
                <a:cs typeface="Arial"/>
              </a:rPr>
              <a:t>Family, providers, communities, policymakers, and the general public have interests at stake in the research</a:t>
            </a:r>
            <a:endParaRPr lang="en-US" sz="2000" b="1" dirty="0">
              <a:solidFill>
                <a:srgbClr val="3B1B70"/>
              </a:solidFill>
              <a:latin typeface="Arial"/>
              <a:cs typeface="Arial Unicode MS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>
                <a:solidFill>
                  <a:schemeClr val="bg1"/>
                </a:solidFill>
              </a:rPr>
              <a:t>The NUTRIREA-2 trial</a:t>
            </a:r>
            <a:endParaRPr lang="en-CA" dirty="0">
              <a:solidFill>
                <a:schemeClr val="bg1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273652"/>
              </p:ext>
            </p:extLst>
          </p:nvPr>
        </p:nvGraphicFramePr>
        <p:xfrm>
          <a:off x="414338" y="1046920"/>
          <a:ext cx="8005764" cy="171927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334949"/>
                <a:gridCol w="1333639"/>
                <a:gridCol w="1334294"/>
                <a:gridCol w="1201702"/>
                <a:gridCol w="1338469"/>
                <a:gridCol w="1462711"/>
              </a:tblGrid>
              <a:tr h="25729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Very Explanatory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Very Pragmatic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729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2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Descriptive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Normative</a:t>
                      </a:r>
                      <a:endParaRPr lang="en-US" sz="2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Descriptive</a:t>
                      </a:r>
                    </a:p>
                  </a:txBody>
                  <a:tcPr marL="51435" marR="51435" marT="0" marB="0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</a:t>
                      </a:r>
                    </a:p>
                  </a:txBody>
                  <a:tcPr marL="51435" marR="51435" marT="0" marB="0"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14194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</a:rPr>
                        <a:t>C. What groups have immediate interests at stake</a:t>
                      </a:r>
                      <a:r>
                        <a:rPr lang="en-US" sz="1200" b="1" baseline="0" dirty="0" smtClean="0">
                          <a:effectLst/>
                        </a:rPr>
                        <a:t> in the research?</a:t>
                      </a:r>
                      <a:endParaRPr lang="en-US" sz="21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Researchers, scientists, or drug/device developers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Subjects face additional risk exposure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Patients, providers, communities, policymakers, general public</a:t>
                      </a:r>
                      <a:endParaRPr lang="en-US" sz="12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Engage social groups in outcome selection; need to consider consent procedures and notification strategies</a:t>
                      </a:r>
                      <a:endParaRPr lang="en-US" sz="12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7714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8" y="429816"/>
            <a:ext cx="8005762" cy="39703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 smtClean="0">
                <a:solidFill>
                  <a:srgbClr val="3B1B70"/>
                </a:solidFill>
                <a:latin typeface="Arial"/>
                <a:cs typeface="Arial Unicode MS"/>
              </a:rPr>
              <a:t>Outcome</a:t>
            </a:r>
            <a:endParaRPr lang="en-US" sz="3200" b="1" dirty="0">
              <a:solidFill>
                <a:srgbClr val="3B1B70"/>
              </a:solidFill>
              <a:latin typeface="Arial"/>
              <a:cs typeface="Arial Unicode MS"/>
            </a:endParaRPr>
          </a:p>
          <a:p>
            <a:pPr fontAlgn="auto">
              <a:spcBef>
                <a:spcPts val="0"/>
              </a:spcBef>
              <a:spcAft>
                <a:spcPts val="1200"/>
              </a:spcAft>
              <a:buSzPct val="75000"/>
              <a:defRPr/>
            </a:pPr>
            <a:r>
              <a:rPr lang="en-US" sz="2200" b="1" dirty="0" smtClean="0">
                <a:latin typeface="Arial"/>
                <a:cs typeface="Arial"/>
              </a:rPr>
              <a:t>From </a:t>
            </a:r>
            <a:r>
              <a:rPr lang="en-US" sz="2200" b="1" dirty="0">
                <a:latin typeface="Arial"/>
                <a:cs typeface="Arial"/>
              </a:rPr>
              <a:t>whom, how and when is informed consent required</a:t>
            </a:r>
            <a:r>
              <a:rPr lang="en-US" sz="2200" b="1" dirty="0" smtClean="0">
                <a:latin typeface="Arial"/>
                <a:cs typeface="Arial"/>
              </a:rPr>
              <a:t>?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SzPct val="75000"/>
              <a:buFont typeface="Arial"/>
              <a:buChar char="•"/>
              <a:defRPr/>
            </a:pPr>
            <a:r>
              <a:rPr lang="en-CA" sz="2000" dirty="0">
                <a:latin typeface="Arial"/>
                <a:cs typeface="Arial"/>
              </a:rPr>
              <a:t>Three requirements (CIOMS, 2016):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SzPct val="75000"/>
              <a:buFont typeface="+mj-lt"/>
              <a:buAutoNum type="arabicPeriod"/>
              <a:defRPr/>
            </a:pPr>
            <a:r>
              <a:rPr lang="en-CA" sz="1600" dirty="0">
                <a:latin typeface="Arial"/>
                <a:cs typeface="Arial"/>
              </a:rPr>
              <a:t>Social value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SzPct val="75000"/>
              <a:buFont typeface="+mj-lt"/>
              <a:buAutoNum type="arabicPeriod"/>
              <a:defRPr/>
            </a:pPr>
            <a:r>
              <a:rPr lang="en-CA" sz="1600" dirty="0">
                <a:latin typeface="Arial"/>
                <a:cs typeface="Arial"/>
              </a:rPr>
              <a:t>Minimal risk</a:t>
            </a:r>
          </a:p>
          <a:p>
            <a:pPr marL="800100" lvl="1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+mj-lt"/>
              <a:buAutoNum type="arabicPeriod"/>
              <a:defRPr/>
            </a:pPr>
            <a:r>
              <a:rPr lang="en-CA" sz="1600" dirty="0">
                <a:latin typeface="Arial"/>
                <a:cs typeface="Arial"/>
              </a:rPr>
              <a:t>Study would be impracticable with informed consent</a:t>
            </a: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 smtClean="0">
                <a:latin typeface="Arial"/>
                <a:cs typeface="Arial"/>
              </a:rPr>
              <a:t>How should criteria for a waiver be operationalized?</a:t>
            </a: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 smtClean="0">
                <a:latin typeface="Arial"/>
                <a:cs typeface="Arial"/>
              </a:rPr>
              <a:t>As the primary outcome is 28 day all-cause mortality, can the trial be considered minimal risk?</a:t>
            </a:r>
            <a:endParaRPr lang="en-CA" sz="2000" dirty="0">
              <a:latin typeface="Arial"/>
              <a:cs typeface="Arial"/>
            </a:endParaRP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>
                <a:latin typeface="Arial"/>
                <a:cs typeface="Arial"/>
              </a:rPr>
              <a:t>Does the trial fulfill the requirement for impracticability?</a:t>
            </a: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>
                <a:solidFill>
                  <a:schemeClr val="bg1"/>
                </a:solidFill>
              </a:rPr>
              <a:t>The NUTRIREA-2 trial</a:t>
            </a:r>
            <a:endParaRPr lang="en-C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833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8" y="429816"/>
            <a:ext cx="8005762" cy="32624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 smtClean="0">
                <a:solidFill>
                  <a:srgbClr val="3B1B70"/>
                </a:solidFill>
                <a:latin typeface="Arial"/>
                <a:cs typeface="Arial Unicode MS"/>
              </a:rPr>
              <a:t>Outcome</a:t>
            </a:r>
            <a:endParaRPr lang="en-US" sz="3200" b="1" dirty="0">
              <a:solidFill>
                <a:srgbClr val="3B1B70"/>
              </a:solidFill>
              <a:latin typeface="Arial"/>
              <a:cs typeface="Arial Unicode MS"/>
            </a:endParaRPr>
          </a:p>
          <a:p>
            <a:pPr fontAlgn="auto">
              <a:spcBef>
                <a:spcPts val="0"/>
              </a:spcBef>
              <a:spcAft>
                <a:spcPts val="1200"/>
              </a:spcAft>
              <a:buSzPct val="75000"/>
              <a:defRPr/>
            </a:pPr>
            <a:r>
              <a:rPr lang="en-US" sz="2200" b="1" dirty="0" smtClean="0">
                <a:latin typeface="Arial"/>
                <a:cs typeface="Arial"/>
              </a:rPr>
              <a:t>What </a:t>
            </a:r>
            <a:r>
              <a:rPr lang="en-US" sz="2200" b="1" dirty="0">
                <a:latin typeface="Arial"/>
                <a:cs typeface="Arial"/>
              </a:rPr>
              <a:t>is the role of notification</a:t>
            </a:r>
            <a:r>
              <a:rPr lang="en-US" sz="2200" b="1" dirty="0" smtClean="0">
                <a:latin typeface="Arial"/>
                <a:cs typeface="Arial"/>
              </a:rPr>
              <a:t>?</a:t>
            </a:r>
            <a:endParaRPr lang="en-CA" sz="2200" dirty="0">
              <a:latin typeface="Arial"/>
              <a:cs typeface="Arial"/>
            </a:endParaRP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>
                <a:latin typeface="Arial"/>
                <a:cs typeface="Arial"/>
              </a:rPr>
              <a:t>What is the moral purpose of notification?</a:t>
            </a: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>
                <a:latin typeface="Arial"/>
                <a:cs typeface="Arial"/>
              </a:rPr>
              <a:t>How do we know when it has achieved these ends?</a:t>
            </a: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>
                <a:latin typeface="Arial"/>
                <a:cs typeface="Arial"/>
              </a:rPr>
              <a:t>What notification options exist &amp; which are most suitable for ICU settings?</a:t>
            </a: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>
                <a:latin typeface="Arial"/>
                <a:cs typeface="Arial"/>
              </a:rPr>
              <a:t>How should notification proceed in this trial?</a:t>
            </a: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>
                <a:solidFill>
                  <a:schemeClr val="bg1"/>
                </a:solidFill>
              </a:rPr>
              <a:t>The NUTRIREA-2 trial</a:t>
            </a:r>
            <a:endParaRPr lang="en-C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098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8" y="429816"/>
            <a:ext cx="8005762" cy="417037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 smtClean="0">
                <a:solidFill>
                  <a:srgbClr val="3B1B70"/>
                </a:solidFill>
                <a:latin typeface="Arial"/>
                <a:cs typeface="Arial Unicode MS"/>
              </a:rPr>
              <a:t>Conclusion</a:t>
            </a:r>
            <a:endParaRPr lang="en-US" sz="3200" b="1" dirty="0">
              <a:solidFill>
                <a:srgbClr val="3B1B70"/>
              </a:solidFill>
              <a:latin typeface="Arial"/>
              <a:cs typeface="Arial Unicode MS"/>
            </a:endParaRPr>
          </a:p>
          <a:p>
            <a:pPr fontAlgn="auto">
              <a:spcBef>
                <a:spcPts val="0"/>
              </a:spcBef>
              <a:spcAft>
                <a:spcPts val="1200"/>
              </a:spcAft>
              <a:buSzPct val="75000"/>
              <a:defRPr/>
            </a:pPr>
            <a:r>
              <a:rPr lang="en-CA" sz="2200" b="1" dirty="0" smtClean="0">
                <a:latin typeface="Arial"/>
                <a:cs typeface="Arial"/>
              </a:rPr>
              <a:t>PICO-based ethics framework highlighted the following issues in the NUTRIREA-2 trial</a:t>
            </a:r>
          </a:p>
          <a:p>
            <a:pPr marL="457200" indent="-457200" fontAlgn="auto">
              <a:spcBef>
                <a:spcPts val="0"/>
              </a:spcBef>
              <a:spcAft>
                <a:spcPts val="600"/>
              </a:spcAft>
              <a:buSzPct val="75000"/>
              <a:buFont typeface="+mj-lt"/>
              <a:buAutoNum type="arabicPeriod"/>
              <a:defRPr/>
            </a:pPr>
            <a:r>
              <a:rPr lang="en-CA" dirty="0" smtClean="0">
                <a:latin typeface="Arial"/>
                <a:cs typeface="Arial"/>
              </a:rPr>
              <a:t>How should we protect vulnerable participants within this trial?</a:t>
            </a:r>
          </a:p>
          <a:p>
            <a:pPr marL="457200" indent="-457200" fontAlgn="auto">
              <a:spcBef>
                <a:spcPts val="0"/>
              </a:spcBef>
              <a:spcAft>
                <a:spcPts val="600"/>
              </a:spcAft>
              <a:buSzPct val="75000"/>
              <a:buFont typeface="+mj-lt"/>
              <a:buAutoNum type="arabicPeriod"/>
              <a:defRPr/>
            </a:pPr>
            <a:r>
              <a:rPr lang="en-CA" dirty="0" smtClean="0">
                <a:latin typeface="Arial"/>
                <a:cs typeface="Arial"/>
              </a:rPr>
              <a:t>How should we involve centers with limited experience in clinical research?</a:t>
            </a:r>
          </a:p>
          <a:p>
            <a:pPr marL="457200" indent="-457200" fontAlgn="auto">
              <a:spcBef>
                <a:spcPts val="0"/>
              </a:spcBef>
              <a:spcAft>
                <a:spcPts val="600"/>
              </a:spcAft>
              <a:buSzPct val="75000"/>
              <a:buFont typeface="+mj-lt"/>
              <a:buAutoNum type="arabicPeriod"/>
              <a:defRPr/>
            </a:pPr>
            <a:r>
              <a:rPr lang="en-CA" dirty="0" smtClean="0">
                <a:latin typeface="Arial"/>
                <a:cs typeface="Arial"/>
              </a:rPr>
              <a:t>Do study benefits outweigh the harms within this trial?</a:t>
            </a:r>
            <a:endParaRPr lang="en-CA" dirty="0">
              <a:latin typeface="Arial"/>
              <a:cs typeface="Arial"/>
            </a:endParaRPr>
          </a:p>
          <a:p>
            <a:pPr marL="457200" indent="-457200" fontAlgn="auto">
              <a:spcBef>
                <a:spcPts val="0"/>
              </a:spcBef>
              <a:spcAft>
                <a:spcPts val="600"/>
              </a:spcAft>
              <a:buSzPct val="75000"/>
              <a:buFont typeface="+mj-lt"/>
              <a:buAutoNum type="arabicPeriod"/>
              <a:defRPr/>
            </a:pPr>
            <a:r>
              <a:rPr lang="en-CA" dirty="0" smtClean="0">
                <a:latin typeface="Arial"/>
                <a:cs typeface="Arial"/>
              </a:rPr>
              <a:t>Should physicians have the opportunity to opt-out patients from the allocated intervention?</a:t>
            </a:r>
            <a:endParaRPr lang="en-CA" dirty="0">
              <a:latin typeface="Arial"/>
              <a:cs typeface="Arial"/>
            </a:endParaRPr>
          </a:p>
          <a:p>
            <a:pPr marL="457200" indent="-457200" fontAlgn="auto">
              <a:spcBef>
                <a:spcPts val="0"/>
              </a:spcBef>
              <a:spcAft>
                <a:spcPts val="600"/>
              </a:spcAft>
              <a:buSzPct val="75000"/>
              <a:buFont typeface="+mj-lt"/>
              <a:buAutoNum type="arabicPeriod"/>
              <a:defRPr/>
            </a:pPr>
            <a:r>
              <a:rPr lang="en-CA" dirty="0" smtClean="0">
                <a:latin typeface="Arial"/>
                <a:cs typeface="Arial"/>
              </a:rPr>
              <a:t>From whom, how and when is informed consent required?</a:t>
            </a:r>
            <a:endParaRPr lang="en-CA" dirty="0">
              <a:latin typeface="Arial"/>
              <a:cs typeface="Arial"/>
            </a:endParaRPr>
          </a:p>
          <a:p>
            <a:pPr marL="457200" indent="-457200" fontAlgn="auto">
              <a:spcBef>
                <a:spcPts val="0"/>
              </a:spcBef>
              <a:spcAft>
                <a:spcPts val="600"/>
              </a:spcAft>
              <a:buSzPct val="75000"/>
              <a:buFont typeface="+mj-lt"/>
              <a:buAutoNum type="arabicPeriod"/>
              <a:defRPr/>
            </a:pPr>
            <a:r>
              <a:rPr lang="en-CA" dirty="0" smtClean="0">
                <a:latin typeface="Arial"/>
                <a:cs typeface="Arial"/>
              </a:rPr>
              <a:t>What is the role of notification?</a:t>
            </a:r>
            <a:endParaRPr lang="en-CA" dirty="0">
              <a:latin typeface="Arial"/>
              <a:cs typeface="Arial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>
                <a:solidFill>
                  <a:schemeClr val="bg1"/>
                </a:solidFill>
              </a:rPr>
              <a:t>The NUTRIREA-2 trial</a:t>
            </a:r>
            <a:endParaRPr lang="en-C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42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>
                <a:solidFill>
                  <a:schemeClr val="bg1"/>
                </a:solidFill>
              </a:rPr>
              <a:t>The NUTRIREA-2 trial</a:t>
            </a:r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4337" y="429816"/>
            <a:ext cx="831256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>
                <a:solidFill>
                  <a:srgbClr val="3B1B70"/>
                </a:solidFill>
                <a:latin typeface="Arial"/>
                <a:cs typeface="Arial Unicode MS"/>
              </a:rPr>
              <a:t>Thank </a:t>
            </a:r>
            <a:r>
              <a:rPr lang="en-US" sz="3200" b="1" dirty="0" smtClean="0">
                <a:solidFill>
                  <a:srgbClr val="3B1B70"/>
                </a:solidFill>
                <a:latin typeface="Arial"/>
                <a:cs typeface="Arial Unicode MS"/>
              </a:rPr>
              <a:t>you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833" y="1123373"/>
            <a:ext cx="3247574" cy="324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033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7" y="429817"/>
            <a:ext cx="832546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>
                <a:solidFill>
                  <a:srgbClr val="3B1B70"/>
                </a:solidFill>
                <a:latin typeface="Arial"/>
                <a:cs typeface="Arial Unicode MS"/>
              </a:rPr>
              <a:t>The NUTRIREA-2 trial</a:t>
            </a:r>
          </a:p>
          <a:p>
            <a:pPr>
              <a:spcAft>
                <a:spcPts val="600"/>
              </a:spcAft>
            </a:pPr>
            <a:r>
              <a:rPr lang="en-US" b="1" dirty="0"/>
              <a:t>Aim</a:t>
            </a:r>
            <a:r>
              <a:rPr lang="en-US" dirty="0"/>
              <a:t>: Effectiveness of early enteral nutrition (compared to early parenteral nutrition) in ventilated adults with shock</a:t>
            </a:r>
          </a:p>
          <a:p>
            <a:pPr>
              <a:spcAft>
                <a:spcPts val="600"/>
              </a:spcAft>
            </a:pPr>
            <a:r>
              <a:rPr lang="en-US" b="1" dirty="0"/>
              <a:t>Design</a:t>
            </a:r>
            <a:r>
              <a:rPr lang="en-US" dirty="0"/>
              <a:t>: Pragmatic individual patient randomized trial</a:t>
            </a:r>
          </a:p>
          <a:p>
            <a:pPr>
              <a:spcAft>
                <a:spcPts val="600"/>
              </a:spcAft>
            </a:pPr>
            <a:r>
              <a:rPr lang="en-US" b="1" dirty="0"/>
              <a:t>Population: </a:t>
            </a:r>
            <a:r>
              <a:rPr lang="en-US" dirty="0"/>
              <a:t>44 intensive care </a:t>
            </a:r>
            <a:r>
              <a:rPr lang="en-US" dirty="0" smtClean="0"/>
              <a:t>units, 2410 </a:t>
            </a:r>
            <a:r>
              <a:rPr lang="en-US" dirty="0"/>
              <a:t>critically ill </a:t>
            </a:r>
            <a:r>
              <a:rPr lang="en-US" dirty="0" smtClean="0"/>
              <a:t>patients</a:t>
            </a:r>
            <a:endParaRPr lang="en-US" dirty="0"/>
          </a:p>
          <a:p>
            <a:pPr>
              <a:spcAft>
                <a:spcPts val="600"/>
              </a:spcAft>
            </a:pPr>
            <a:r>
              <a:rPr lang="en-US" b="1" dirty="0"/>
              <a:t>Intervention</a:t>
            </a:r>
            <a:r>
              <a:rPr lang="en-US" dirty="0"/>
              <a:t>: Patients received </a:t>
            </a:r>
            <a:r>
              <a:rPr lang="en-US" dirty="0" smtClean="0"/>
              <a:t>one of two different feeding strategies </a:t>
            </a:r>
            <a:br>
              <a:rPr lang="en-US" dirty="0" smtClean="0"/>
            </a:br>
            <a:r>
              <a:rPr lang="en-US" dirty="0" smtClean="0"/>
              <a:t>(either first-line PN for at least 72 hours or first-line EN)</a:t>
            </a:r>
            <a:endParaRPr lang="en-CA" dirty="0"/>
          </a:p>
          <a:p>
            <a:pPr>
              <a:spcAft>
                <a:spcPts val="600"/>
              </a:spcAft>
            </a:pPr>
            <a:r>
              <a:rPr lang="en-US" b="1" dirty="0"/>
              <a:t>Outcome: </a:t>
            </a:r>
            <a:r>
              <a:rPr lang="en-US" dirty="0"/>
              <a:t>Day 28 all-cause mortality</a:t>
            </a:r>
          </a:p>
          <a:p>
            <a:pPr>
              <a:spcAft>
                <a:spcPts val="600"/>
              </a:spcAft>
            </a:pPr>
            <a:r>
              <a:rPr lang="en-CA" b="1" dirty="0"/>
              <a:t>Research ethics:</a:t>
            </a:r>
            <a:r>
              <a:rPr lang="en-CA" dirty="0"/>
              <a:t> </a:t>
            </a:r>
            <a:r>
              <a:rPr lang="en-CA" dirty="0" smtClean="0"/>
              <a:t>REC review </a:t>
            </a:r>
            <a:r>
              <a:rPr lang="en-CA" dirty="0"/>
              <a:t>with a waiver of patient informed consent</a:t>
            </a:r>
          </a:p>
          <a:p>
            <a:pPr>
              <a:spcAft>
                <a:spcPts val="600"/>
              </a:spcAft>
            </a:pPr>
            <a:r>
              <a:rPr lang="en-US" b="1" dirty="0"/>
              <a:t>Results</a:t>
            </a:r>
            <a:r>
              <a:rPr lang="en-US" dirty="0"/>
              <a:t>: </a:t>
            </a:r>
            <a:r>
              <a:rPr lang="en-CA" dirty="0"/>
              <a:t>Early EN did not reduce mortality or risk of infection, but was associated with higher risk of digestive complications compared to PN</a:t>
            </a:r>
          </a:p>
        </p:txBody>
      </p:sp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 dirty="0">
                <a:solidFill>
                  <a:schemeClr val="bg1"/>
                </a:solidFill>
              </a:rPr>
              <a:t>The NUTRIREA-2 trial</a:t>
            </a:r>
          </a:p>
        </p:txBody>
      </p:sp>
    </p:spTree>
    <p:extLst>
      <p:ext uri="{BB962C8B-B14F-4D97-AF65-F5344CB8AC3E}">
        <p14:creationId xmlns:p14="http://schemas.microsoft.com/office/powerpoint/2010/main" val="2237551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7" y="429817"/>
            <a:ext cx="8317111" cy="584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>
                <a:solidFill>
                  <a:srgbClr val="3B1B70"/>
                </a:solidFill>
                <a:latin typeface="Arial"/>
                <a:cs typeface="Arial Unicode MS"/>
              </a:rPr>
              <a:t>The NUTRIREA-2 trial</a:t>
            </a:r>
            <a:endParaRPr lang="en-CA" sz="2400" dirty="0">
              <a:solidFill>
                <a:srgbClr val="807F83"/>
              </a:solidFill>
              <a:latin typeface="Arial"/>
              <a:cs typeface="Arial"/>
            </a:endParaRPr>
          </a:p>
        </p:txBody>
      </p:sp>
      <p:sp>
        <p:nvSpPr>
          <p:cNvPr id="25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>
                <a:solidFill>
                  <a:schemeClr val="bg1"/>
                </a:solidFill>
              </a:rPr>
              <a:t>The NUTRIREA-2 trial</a:t>
            </a:r>
            <a:endParaRPr lang="en-CA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113" y="1014593"/>
            <a:ext cx="4055170" cy="342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740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8" y="429816"/>
            <a:ext cx="8005762" cy="5847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>
                <a:solidFill>
                  <a:srgbClr val="3B1B70"/>
                </a:solidFill>
                <a:latin typeface="Arial"/>
                <a:cs typeface="Arial Unicode MS"/>
              </a:rPr>
              <a:t>PICO-based ethics framework</a:t>
            </a:r>
          </a:p>
        </p:txBody>
      </p:sp>
      <p:pic>
        <p:nvPicPr>
          <p:cNvPr id="6" name="Picture 5" descr="PICO_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79" y="1219199"/>
            <a:ext cx="4888243" cy="3251179"/>
          </a:xfrm>
          <a:prstGeom prst="rect">
            <a:avLst/>
          </a:prstGeom>
        </p:spPr>
      </p:pic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>
                <a:solidFill>
                  <a:schemeClr val="bg1"/>
                </a:solidFill>
              </a:rPr>
              <a:t>The NUTRIREA-2 trial</a:t>
            </a:r>
            <a:endParaRPr lang="en-C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613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8" y="456321"/>
            <a:ext cx="8005762" cy="412420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 smtClean="0">
                <a:solidFill>
                  <a:srgbClr val="3B1B70"/>
                </a:solidFill>
                <a:latin typeface="Arial"/>
                <a:cs typeface="Arial Unicode MS"/>
              </a:rPr>
              <a:t>Population</a:t>
            </a:r>
            <a:endParaRPr lang="en-US" sz="3200" b="1" dirty="0">
              <a:solidFill>
                <a:srgbClr val="3B1B70"/>
              </a:solidFill>
              <a:latin typeface="Arial"/>
              <a:cs typeface="Arial Unicode MS"/>
            </a:endParaRPr>
          </a:p>
          <a:p>
            <a:pPr fontAlgn="auto">
              <a:spcBef>
                <a:spcPts val="0"/>
              </a:spcBef>
              <a:spcAft>
                <a:spcPts val="1200"/>
              </a:spcAft>
              <a:buSzPct val="75000"/>
              <a:defRPr/>
            </a:pPr>
            <a:endParaRPr lang="en-CA" b="1" dirty="0" smtClean="0">
              <a:latin typeface="Arial"/>
              <a:cs typeface="Arial"/>
            </a:endParaRP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endParaRPr lang="en-CA" dirty="0" smtClean="0">
              <a:latin typeface="Arial"/>
              <a:cs typeface="Arial"/>
            </a:endParaRP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endParaRPr lang="en-CA" dirty="0">
              <a:latin typeface="Arial"/>
              <a:cs typeface="Arial"/>
            </a:endParaRP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dirty="0">
                <a:latin typeface="Arial"/>
                <a:cs typeface="Arial"/>
              </a:rPr>
              <a:t/>
            </a:r>
            <a:br>
              <a:rPr lang="en-CA" dirty="0">
                <a:latin typeface="Arial"/>
                <a:cs typeface="Arial"/>
              </a:rPr>
            </a:br>
            <a:endParaRPr lang="en-CA" dirty="0">
              <a:latin typeface="Arial"/>
              <a:cs typeface="Arial"/>
            </a:endParaRP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 smtClean="0">
                <a:latin typeface="Arial"/>
                <a:cs typeface="Arial"/>
              </a:rPr>
              <a:t>Patients </a:t>
            </a:r>
            <a:r>
              <a:rPr lang="en-CA" sz="2000" dirty="0">
                <a:latin typeface="Arial"/>
                <a:cs typeface="Arial"/>
              </a:rPr>
              <a:t>in ICU treated with invasive mechanical ventilation and vasopressor support for shock, and &gt;18 years were </a:t>
            </a:r>
            <a:r>
              <a:rPr lang="en-CA" sz="2000" dirty="0" smtClean="0">
                <a:latin typeface="Arial"/>
                <a:cs typeface="Arial"/>
              </a:rPr>
              <a:t>eligible</a:t>
            </a: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 smtClean="0">
                <a:latin typeface="Arial"/>
                <a:cs typeface="Arial"/>
              </a:rPr>
              <a:t>Excluded pregnant women, breastfeeding women, and adults under guardianship due to legal constraints</a:t>
            </a:r>
            <a:endParaRPr lang="en-CA" sz="2000" dirty="0">
              <a:latin typeface="Arial"/>
              <a:cs typeface="Arial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>
                <a:solidFill>
                  <a:schemeClr val="bg1"/>
                </a:solidFill>
              </a:rPr>
              <a:t>The NUTRIREA-2 trial</a:t>
            </a:r>
            <a:endParaRPr lang="en-CA" dirty="0">
              <a:solidFill>
                <a:schemeClr val="bg1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36336"/>
              </p:ext>
            </p:extLst>
          </p:nvPr>
        </p:nvGraphicFramePr>
        <p:xfrm>
          <a:off x="414338" y="1046920"/>
          <a:ext cx="8005764" cy="1941984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334294"/>
                <a:gridCol w="1334294"/>
                <a:gridCol w="1334294"/>
                <a:gridCol w="1334294"/>
                <a:gridCol w="1334294"/>
                <a:gridCol w="1334294"/>
              </a:tblGrid>
              <a:tr h="29824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Very Explanatory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>
                    <a:lnB w="38100" cap="flat" cmpd="sng" algn="ctr">
                      <a:solidFill>
                        <a:srgbClr val="7030A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Very Pragmatic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824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2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solidFill>
                        <a:srgbClr val="7030A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Descriptive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solidFill>
                        <a:srgbClr val="7030A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7030A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Normative</a:t>
                      </a:r>
                      <a:endParaRPr lang="en-US" sz="2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38100" cap="flat" cmpd="sng" algn="ctr">
                      <a:solidFill>
                        <a:srgbClr val="7030A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solidFill>
                        <a:srgbClr val="7030A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Descriptive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Normative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32370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A. What is the target population?</a:t>
                      </a:r>
                      <a:endParaRPr lang="en-US" sz="21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solidFill>
                        <a:srgbClr val="7030A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Homogeneous subset of a larger applicable population 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solidFill>
                        <a:srgbClr val="7030A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rgbClr val="7030A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Need to consider ramifications of exclusion</a:t>
                      </a:r>
                      <a:r>
                        <a:rPr lang="en-US" sz="1200" baseline="0" dirty="0" smtClean="0">
                          <a:effectLst/>
                        </a:rPr>
                        <a:t> criteria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38100" cap="flat" cmpd="sng" algn="ctr">
                      <a:solidFill>
                        <a:srgbClr val="7030A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ap="flat" cmpd="sng" algn="ctr">
                      <a:solidFill>
                        <a:srgbClr val="7030A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solidFill>
                        <a:srgbClr val="7030A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Full applicable population 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Need to consider the inclusion</a:t>
                      </a:r>
                      <a:r>
                        <a:rPr lang="en-US" sz="1200" baseline="0" dirty="0" smtClean="0">
                          <a:effectLst/>
                        </a:rPr>
                        <a:t> of </a:t>
                      </a:r>
                      <a:r>
                        <a:rPr lang="en-US" sz="1200" dirty="0" smtClean="0">
                          <a:effectLst/>
                        </a:rPr>
                        <a:t>vulnerable subpopulations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0816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8" y="429816"/>
            <a:ext cx="8005762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>
                <a:solidFill>
                  <a:srgbClr val="3B1B70"/>
                </a:solidFill>
                <a:latin typeface="Arial"/>
                <a:cs typeface="Arial Unicode MS"/>
              </a:rPr>
              <a:t>Population</a:t>
            </a:r>
          </a:p>
          <a:p>
            <a:pPr fontAlgn="auto">
              <a:spcBef>
                <a:spcPts val="0"/>
              </a:spcBef>
              <a:spcAft>
                <a:spcPts val="1200"/>
              </a:spcAft>
              <a:buSzPct val="75000"/>
              <a:defRPr/>
            </a:pPr>
            <a:r>
              <a:rPr lang="en-US" sz="2200" b="1" dirty="0">
                <a:latin typeface="Arial"/>
                <a:cs typeface="Arial"/>
              </a:rPr>
              <a:t>How should </a:t>
            </a:r>
            <a:r>
              <a:rPr lang="en-US" sz="2200" b="1" dirty="0" smtClean="0">
                <a:latin typeface="Arial"/>
                <a:cs typeface="Arial"/>
              </a:rPr>
              <a:t>we protect vulnerable </a:t>
            </a:r>
            <a:r>
              <a:rPr lang="en-US" sz="2200" b="1" dirty="0">
                <a:latin typeface="Arial"/>
                <a:cs typeface="Arial"/>
              </a:rPr>
              <a:t>participants within the trial?</a:t>
            </a: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>
                <a:latin typeface="Arial"/>
                <a:cs typeface="Arial"/>
              </a:rPr>
              <a:t>Vulnerability: </a:t>
            </a:r>
            <a:r>
              <a:rPr lang="en-CA" sz="2000" dirty="0" smtClean="0">
                <a:latin typeface="Arial"/>
                <a:cs typeface="Arial"/>
              </a:rPr>
              <a:t>an </a:t>
            </a:r>
            <a:r>
              <a:rPr lang="en-CA" sz="2000" dirty="0">
                <a:latin typeface="Arial"/>
                <a:cs typeface="Arial"/>
              </a:rPr>
              <a:t>identifiably increased likelihood of incurring additional or greater wrong</a:t>
            </a:r>
            <a:r>
              <a:rPr lang="en-CA" sz="2000" dirty="0" smtClean="0">
                <a:latin typeface="Arial"/>
                <a:cs typeface="Arial"/>
              </a:rPr>
              <a:t>; </a:t>
            </a:r>
            <a:r>
              <a:rPr lang="en-CA" sz="2000" dirty="0">
                <a:latin typeface="Arial"/>
                <a:cs typeface="Arial"/>
              </a:rPr>
              <a:t>beneficence wrongs</a:t>
            </a: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 smtClean="0">
                <a:latin typeface="Arial"/>
                <a:cs typeface="Arial"/>
              </a:rPr>
              <a:t>Should we include frail patients (such as those requiring insulin)?</a:t>
            </a:r>
            <a:endParaRPr lang="en-CA" sz="2000" dirty="0">
              <a:latin typeface="Arial"/>
              <a:cs typeface="Arial"/>
            </a:endParaRP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 smtClean="0">
                <a:latin typeface="Arial"/>
                <a:cs typeface="Arial"/>
              </a:rPr>
              <a:t>Failure </a:t>
            </a:r>
            <a:r>
              <a:rPr lang="en-CA" sz="2000" dirty="0">
                <a:latin typeface="Arial"/>
                <a:cs typeface="Arial"/>
              </a:rPr>
              <a:t>to benefit</a:t>
            </a:r>
            <a:r>
              <a:rPr lang="en-US" sz="2000" dirty="0">
                <a:latin typeface="Arial"/>
                <a:cs typeface="Arial"/>
              </a:rPr>
              <a:t>—is</a:t>
            </a:r>
            <a:r>
              <a:rPr lang="en-CA" sz="2000" dirty="0">
                <a:latin typeface="Arial"/>
                <a:cs typeface="Arial"/>
              </a:rPr>
              <a:t> it </a:t>
            </a:r>
            <a:r>
              <a:rPr lang="en-CA" sz="2000" dirty="0" smtClean="0">
                <a:latin typeface="Arial"/>
                <a:cs typeface="Arial"/>
              </a:rPr>
              <a:t>ethically justifiable </a:t>
            </a:r>
            <a:r>
              <a:rPr lang="en-CA" sz="2000" dirty="0">
                <a:latin typeface="Arial"/>
                <a:cs typeface="Arial"/>
              </a:rPr>
              <a:t>to exclude pregnant women? Breastfeeding women? Adults under legal guardianship</a:t>
            </a:r>
            <a:r>
              <a:rPr lang="en-CA" sz="2000" dirty="0" smtClean="0">
                <a:latin typeface="Arial"/>
                <a:cs typeface="Arial"/>
              </a:rPr>
              <a:t>?</a:t>
            </a:r>
            <a:endParaRPr lang="en-CA" sz="2000" dirty="0">
              <a:latin typeface="Arial"/>
              <a:cs typeface="Arial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>
                <a:solidFill>
                  <a:schemeClr val="bg1"/>
                </a:solidFill>
              </a:rPr>
              <a:t>The NUTRIREA-2 trial</a:t>
            </a:r>
            <a:endParaRPr lang="en-C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19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40" y="429816"/>
            <a:ext cx="8005762" cy="36625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>
                <a:solidFill>
                  <a:srgbClr val="3B1B70"/>
                </a:solidFill>
                <a:latin typeface="Arial"/>
                <a:cs typeface="Arial Unicode MS"/>
              </a:rPr>
              <a:t>Population</a:t>
            </a:r>
          </a:p>
          <a:p>
            <a:pPr fontAlgn="auto">
              <a:spcBef>
                <a:spcPts val="0"/>
              </a:spcBef>
              <a:spcAft>
                <a:spcPts val="1200"/>
              </a:spcAft>
              <a:buSzPct val="75000"/>
              <a:defRPr/>
            </a:pPr>
            <a:endParaRPr lang="en-CA" dirty="0" smtClean="0">
              <a:latin typeface="Arial"/>
              <a:cs typeface="Arial"/>
            </a:endParaRP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endParaRPr lang="en-CA" dirty="0">
              <a:latin typeface="Arial"/>
              <a:cs typeface="Arial"/>
            </a:endParaRP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endParaRPr lang="en-CA" dirty="0" smtClean="0">
              <a:latin typeface="Arial"/>
              <a:cs typeface="Arial"/>
            </a:endParaRP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endParaRPr lang="en-CA" dirty="0">
              <a:latin typeface="Arial"/>
              <a:cs typeface="Arial"/>
            </a:endParaRP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endParaRPr lang="en-CA" dirty="0" smtClean="0">
              <a:latin typeface="Arial"/>
              <a:cs typeface="Arial"/>
            </a:endParaRP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 smtClean="0">
                <a:latin typeface="Arial"/>
                <a:cs typeface="Arial"/>
              </a:rPr>
              <a:t>44 French ICUs, including 28 (64%) in university hospitals</a:t>
            </a: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 smtClean="0">
                <a:latin typeface="Arial"/>
                <a:cs typeface="Arial"/>
              </a:rPr>
              <a:t>Sites differ in experience, training, and resources</a:t>
            </a:r>
            <a:endParaRPr lang="en-CA" sz="2000" dirty="0">
              <a:latin typeface="Arial"/>
              <a:cs typeface="Arial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>
                <a:solidFill>
                  <a:schemeClr val="bg1"/>
                </a:solidFill>
              </a:rPr>
              <a:t>The NUTRIREA-2 trial</a:t>
            </a:r>
            <a:endParaRPr lang="en-CA" dirty="0">
              <a:solidFill>
                <a:schemeClr val="bg1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222342"/>
              </p:ext>
            </p:extLst>
          </p:nvPr>
        </p:nvGraphicFramePr>
        <p:xfrm>
          <a:off x="414338" y="1046920"/>
          <a:ext cx="8005764" cy="1941984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334949"/>
                <a:gridCol w="1333639"/>
                <a:gridCol w="1334294"/>
                <a:gridCol w="1334294"/>
                <a:gridCol w="1334294"/>
                <a:gridCol w="1334294"/>
              </a:tblGrid>
              <a:tr h="29824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Very Explanatory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Very Pragmatic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824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2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Descriptive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Normative</a:t>
                      </a:r>
                      <a:endParaRPr lang="en-US" sz="2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Descriptive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Normative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32370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</a:rPr>
                        <a:t>D. How similar</a:t>
                      </a:r>
                      <a:r>
                        <a:rPr lang="en-US" sz="1200" b="1" baseline="0" dirty="0" smtClean="0">
                          <a:effectLst/>
                        </a:rPr>
                        <a:t> are the sites of recruitment?</a:t>
                      </a:r>
                      <a:endParaRPr lang="en-US" sz="21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Single institution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Local ethics</a:t>
                      </a:r>
                      <a:r>
                        <a:rPr lang="en-US" sz="1200" baseline="0" dirty="0" smtClean="0">
                          <a:effectLst/>
                        </a:rPr>
                        <a:t> committee review sufficient; may engage local gatekeepers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Multiple institutions;</a:t>
                      </a:r>
                      <a:r>
                        <a:rPr lang="en-US" sz="1200" baseline="0" dirty="0" smtClean="0">
                          <a:effectLst/>
                        </a:rPr>
                        <a:t> diverse geography and resources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Gatekeepers</a:t>
                      </a:r>
                      <a:r>
                        <a:rPr lang="en-US" sz="1200" baseline="0" dirty="0" smtClean="0">
                          <a:effectLst/>
                        </a:rPr>
                        <a:t> from each site need to be engaged in conduct of trial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1797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8" y="429816"/>
            <a:ext cx="8005762" cy="37856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 smtClean="0">
                <a:solidFill>
                  <a:srgbClr val="3B1B70"/>
                </a:solidFill>
                <a:latin typeface="Arial"/>
                <a:cs typeface="Arial Unicode MS"/>
              </a:rPr>
              <a:t>Population</a:t>
            </a:r>
            <a:endParaRPr lang="en-CA" b="1" dirty="0" smtClean="0">
              <a:latin typeface="Arial"/>
              <a:cs typeface="Arial"/>
            </a:endParaRPr>
          </a:p>
          <a:p>
            <a:pPr fontAlgn="auto">
              <a:spcBef>
                <a:spcPts val="0"/>
              </a:spcBef>
              <a:spcAft>
                <a:spcPts val="1200"/>
              </a:spcAft>
              <a:buSzPct val="75000"/>
              <a:defRPr/>
            </a:pPr>
            <a:r>
              <a:rPr lang="en-CA" sz="2200" b="1" dirty="0" smtClean="0">
                <a:latin typeface="Arial"/>
                <a:cs typeface="Arial"/>
              </a:rPr>
              <a:t>How should </a:t>
            </a:r>
            <a:r>
              <a:rPr lang="en-CA" sz="2200" b="1" dirty="0">
                <a:latin typeface="Arial"/>
                <a:cs typeface="Arial"/>
              </a:rPr>
              <a:t>we involve centers with limited experience in clinical research?</a:t>
            </a: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 smtClean="0">
                <a:latin typeface="Arial"/>
                <a:cs typeface="Arial"/>
              </a:rPr>
              <a:t>Imperative to include diverse sites with a broad range of experience, training, and resources</a:t>
            </a: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 smtClean="0">
                <a:latin typeface="Arial"/>
                <a:cs typeface="Arial"/>
              </a:rPr>
              <a:t>Will the inclusion of inexperienced sites raise logistical issues (e.g., data collection, notifying patients and their next of kin)?</a:t>
            </a:r>
          </a:p>
          <a:p>
            <a:pPr marL="363538" indent="-363538" fontAlgn="auto">
              <a:spcBef>
                <a:spcPts val="0"/>
              </a:spcBef>
              <a:spcAft>
                <a:spcPts val="1200"/>
              </a:spcAft>
              <a:buSzPct val="75000"/>
              <a:buFont typeface="Arial"/>
              <a:buChar char="•"/>
              <a:defRPr/>
            </a:pPr>
            <a:r>
              <a:rPr lang="en-CA" sz="2000" dirty="0" smtClean="0">
                <a:latin typeface="Arial"/>
                <a:cs typeface="Arial"/>
              </a:rPr>
              <a:t>Do the potential logistical issues undermine the social value derived from conducting the trial?</a:t>
            </a:r>
            <a:endParaRPr lang="en-CA" sz="2000" dirty="0">
              <a:latin typeface="Arial"/>
              <a:cs typeface="Arial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>
                <a:solidFill>
                  <a:schemeClr val="bg1"/>
                </a:solidFill>
              </a:rPr>
              <a:t>The NUTRIREA-2 trial</a:t>
            </a:r>
            <a:endParaRPr lang="en-C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901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8" y="429816"/>
            <a:ext cx="8005762" cy="375487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b="1" dirty="0" smtClean="0">
                <a:solidFill>
                  <a:srgbClr val="3B1B70"/>
                </a:solidFill>
                <a:latin typeface="Arial"/>
                <a:cs typeface="Arial Unicode MS"/>
              </a:rPr>
              <a:t>Intervention/ comparator</a:t>
            </a:r>
          </a:p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endParaRPr lang="en-US" sz="3200" b="1" dirty="0">
              <a:solidFill>
                <a:srgbClr val="3B1B70"/>
              </a:solidFill>
              <a:latin typeface="Arial"/>
              <a:cs typeface="Arial Unicode MS"/>
            </a:endParaRPr>
          </a:p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endParaRPr lang="en-US" sz="3200" b="1" dirty="0" smtClean="0">
              <a:solidFill>
                <a:srgbClr val="3B1B70"/>
              </a:solidFill>
              <a:latin typeface="Arial"/>
              <a:cs typeface="Arial Unicode MS"/>
            </a:endParaRPr>
          </a:p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endParaRPr lang="en-US" sz="3200" b="1" dirty="0">
              <a:solidFill>
                <a:srgbClr val="3B1B70"/>
              </a:solidFill>
              <a:latin typeface="Arial"/>
              <a:cs typeface="Arial Unicode MS"/>
            </a:endParaRPr>
          </a:p>
          <a:p>
            <a:pPr marL="342900" indent="-342900">
              <a:spcAft>
                <a:spcPts val="600"/>
              </a:spcAft>
              <a:buFont typeface="Arial" charset="0"/>
              <a:buChar char="•"/>
            </a:pPr>
            <a:r>
              <a:rPr lang="en-US" sz="2000" dirty="0" smtClean="0"/>
              <a:t>International clinical guidelines suggest the use of </a:t>
            </a:r>
            <a:r>
              <a:rPr lang="en-CA" sz="2000" dirty="0" smtClean="0"/>
              <a:t>EN</a:t>
            </a:r>
          </a:p>
          <a:p>
            <a:pPr marL="342900" indent="-342900">
              <a:spcAft>
                <a:spcPts val="600"/>
              </a:spcAft>
              <a:buFont typeface="Arial" charset="0"/>
              <a:buChar char="•"/>
            </a:pPr>
            <a:r>
              <a:rPr lang="en-CA" sz="2000" dirty="0" smtClean="0"/>
              <a:t>Routine use of PN in clinical practice</a:t>
            </a:r>
          </a:p>
          <a:p>
            <a:pPr marL="342900" indent="-342900">
              <a:spcAft>
                <a:spcPts val="600"/>
              </a:spcAft>
              <a:buFont typeface="Arial" charset="0"/>
              <a:buChar char="•"/>
            </a:pPr>
            <a:r>
              <a:rPr lang="en-CA" sz="2000" dirty="0" smtClean="0"/>
              <a:t>Evidence for use of EN and PN in target population is unclear</a:t>
            </a:r>
            <a:endParaRPr lang="en-CA" sz="2000" dirty="0"/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367198" y="4479730"/>
            <a:ext cx="47768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en-CA" dirty="0">
              <a:solidFill>
                <a:schemeClr val="bg1"/>
              </a:solidFill>
            </a:endParaRPr>
          </a:p>
          <a:p>
            <a:pPr algn="r"/>
            <a:r>
              <a:rPr lang="en-CA">
                <a:solidFill>
                  <a:schemeClr val="bg1"/>
                </a:solidFill>
              </a:rPr>
              <a:t>The NUTRIREA-2 trial</a:t>
            </a:r>
            <a:endParaRPr lang="en-CA" dirty="0">
              <a:solidFill>
                <a:schemeClr val="bg1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954888"/>
              </p:ext>
            </p:extLst>
          </p:nvPr>
        </p:nvGraphicFramePr>
        <p:xfrm>
          <a:off x="414338" y="1046920"/>
          <a:ext cx="8005764" cy="185749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334949"/>
                <a:gridCol w="1333639"/>
                <a:gridCol w="1334294"/>
                <a:gridCol w="1334294"/>
                <a:gridCol w="1334294"/>
                <a:gridCol w="1334294"/>
              </a:tblGrid>
              <a:tr h="25729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Very Explanatory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Very Pragmatic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 anchor="ctr"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729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2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Descriptive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Normative</a:t>
                      </a:r>
                      <a:endParaRPr lang="en-US" sz="2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Descriptive</a:t>
                      </a:r>
                    </a:p>
                  </a:txBody>
                  <a:tcPr marL="51435" marR="51435" marT="0" marB="0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</a:t>
                      </a:r>
                    </a:p>
                  </a:txBody>
                  <a:tcPr marL="51435" marR="51435" marT="0" marB="0"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14194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</a:rPr>
                        <a:t>A. What is known about the risks and benefits</a:t>
                      </a:r>
                      <a:r>
                        <a:rPr lang="en-US" sz="1200" b="1" baseline="0" dirty="0" smtClean="0">
                          <a:effectLst/>
                        </a:rPr>
                        <a:t> of the interventions?</a:t>
                      </a:r>
                      <a:endParaRPr lang="en-US" sz="21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Efficacy and safety are uncertain;</a:t>
                      </a:r>
                      <a:r>
                        <a:rPr lang="en-US" sz="1200" baseline="0" dirty="0" smtClean="0">
                          <a:effectLst/>
                        </a:rPr>
                        <a:t> effectiveness unstudied</a:t>
                      </a: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Full research ethics review is required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51435" marR="51435" marT="0" marB="0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Risks and benefits are well understood for sample population</a:t>
                      </a:r>
                      <a:endParaRPr lang="en-US" sz="12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 risks are minimal, then less stringent research ethics review is required; harm-benefit analysis may be complicated</a:t>
                      </a:r>
                      <a:endParaRPr lang="en-US" sz="12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0329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8034</TotalTime>
  <Words>934</Words>
  <Application>Microsoft Macintosh PowerPoint</Application>
  <PresentationFormat>On-screen Show (16:9)</PresentationFormat>
  <Paragraphs>211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 Unicode MS</vt:lpstr>
      <vt:lpstr>Calibri</vt:lpstr>
      <vt:lpstr>Times New Roman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UWO</Company>
  <LinksUpToDate>false</LinksUpToDate>
  <SharedDoc>false</SharedDoc>
  <HyperlinksChanged>false</HyperlinksChanged>
  <AppVersion>15.0025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Jennifer Wilson</dc:creator>
  <cp:lastModifiedBy>Cory Evan Goldstein</cp:lastModifiedBy>
  <cp:revision>584</cp:revision>
  <cp:lastPrinted>2018-05-15T13:06:59Z</cp:lastPrinted>
  <dcterms:created xsi:type="dcterms:W3CDTF">2012-06-19T14:01:20Z</dcterms:created>
  <dcterms:modified xsi:type="dcterms:W3CDTF">2018-05-21T21:26:12Z</dcterms:modified>
</cp:coreProperties>
</file>